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5588"/>
  </p:normalViewPr>
  <p:slideViewPr>
    <p:cSldViewPr snapToGrid="0" snapToObjects="1">
      <p:cViewPr varScale="1">
        <p:scale>
          <a:sx n="67" d="100"/>
          <a:sy n="67" d="100"/>
        </p:scale>
        <p:origin x="108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9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0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7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0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6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1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9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8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07A9A-2CB2-A741-B755-CCE1CF4A6E7F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175450"/>
              </p:ext>
            </p:extLst>
          </p:nvPr>
        </p:nvGraphicFramePr>
        <p:xfrm>
          <a:off x="7676084" y="5292007"/>
          <a:ext cx="4659105" cy="2358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6188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Gill Sans MT" panose="020B0502020104020203"/>
                        </a:rPr>
                        <a:t>We will learn: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2725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Recall from memory the seven days of the week, the twelve months of the year and numbers 1-31 in French.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Ask and answer what the date is in French.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 Ask and answer the question ‘when is your birthday?’ in French. </a:t>
                      </a:r>
                      <a:endParaRPr lang="en-GB" sz="1600" b="0" baseline="0" dirty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C6085614-6D06-2C46-A00B-AE589627FAAA}"/>
              </a:ext>
            </a:extLst>
          </p:cNvPr>
          <p:cNvSpPr/>
          <p:nvPr/>
        </p:nvSpPr>
        <p:spPr>
          <a:xfrm>
            <a:off x="331694" y="309282"/>
            <a:ext cx="12138212" cy="8982636"/>
          </a:xfrm>
          <a:prstGeom prst="rect">
            <a:avLst/>
          </a:prstGeom>
          <a:noFill/>
          <a:ln w="73025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85F63B-22FE-9C4F-B60D-553F5929394F}"/>
              </a:ext>
            </a:extLst>
          </p:cNvPr>
          <p:cNvSpPr/>
          <p:nvPr/>
        </p:nvSpPr>
        <p:spPr>
          <a:xfrm>
            <a:off x="456384" y="360369"/>
            <a:ext cx="5017720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 err="1" smtClean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26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rgbClr val="7030A0"/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Quelle</a:t>
            </a:r>
            <a:r>
              <a:rPr lang="en-GB" sz="4400" b="1" dirty="0" smtClean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26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rgbClr val="7030A0"/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 </a:t>
            </a:r>
            <a:r>
              <a:rPr lang="en-GB" sz="4400" b="1" dirty="0" err="1" smtClean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26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rgbClr val="7030A0"/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est</a:t>
            </a:r>
            <a:r>
              <a:rPr lang="en-GB" sz="4400" b="1" dirty="0" smtClean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26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rgbClr val="7030A0"/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 la </a:t>
            </a:r>
            <a:r>
              <a:rPr lang="en-GB" sz="4400" b="1" cap="none" spc="0" dirty="0" smtClean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26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rgbClr val="7030A0"/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date?</a:t>
            </a:r>
            <a:endParaRPr lang="en-GB" sz="4800" b="1" cap="none" spc="0" dirty="0">
              <a:ln w="0">
                <a:solidFill>
                  <a:schemeClr val="tx1"/>
                </a:solidFill>
              </a:ln>
              <a:gradFill flip="none" rotWithShape="1">
                <a:gsLst>
                  <a:gs pos="26000">
                    <a:schemeClr val="accent1">
                      <a:lumMod val="5000"/>
                      <a:lumOff val="95000"/>
                    </a:schemeClr>
                  </a:gs>
                  <a:gs pos="65000">
                    <a:srgbClr val="7030A0"/>
                  </a:gs>
                </a:gsLst>
                <a:lin ang="16200000" scaled="1"/>
                <a:tileRect/>
              </a:gradFill>
              <a:effectLst>
                <a:outerShdw blurRad="50800" dist="12700" dir="4260000" algn="tl" rotWithShape="0">
                  <a:schemeClr val="dk1"/>
                </a:outerShdw>
              </a:effectLst>
              <a:latin typeface="Gill Sans MT" panose="020B0502020104020203" pitchFamily="34" charset="77"/>
              <a:cs typeface="Phosphate Inline" panose="02000506050000020004" pitchFamily="2" charset="77"/>
            </a:endParaRPr>
          </a:p>
        </p:txBody>
      </p:sp>
      <p:graphicFrame>
        <p:nvGraphicFramePr>
          <p:cNvPr id="17" name="Table 10">
            <a:extLst>
              <a:ext uri="{FF2B5EF4-FFF2-40B4-BE49-F238E27FC236}">
                <a16:creationId xmlns:a16="http://schemas.microsoft.com/office/drawing/2014/main" id="{B282761F-969F-D243-A8F6-6981A0968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994236"/>
              </p:ext>
            </p:extLst>
          </p:nvPr>
        </p:nvGraphicFramePr>
        <p:xfrm>
          <a:off x="7676085" y="7944572"/>
          <a:ext cx="4659105" cy="12234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105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31811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Gill Sans MT" panose="020B0502020104020203" pitchFamily="34" charset="77"/>
                        </a:rPr>
                        <a:t>MAKING LINKS TO PREVIOUS LEARNING</a:t>
                      </a:r>
                    </a:p>
                    <a:p>
                      <a:pPr algn="ctr"/>
                      <a:r>
                        <a:rPr lang="en-GB" sz="1200" b="1" dirty="0">
                          <a:latin typeface="Gill Sans MT" panose="020B0502020104020203" pitchFamily="34" charset="77"/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864142"/>
                  </a:ext>
                </a:extLst>
              </a:tr>
              <a:tr h="7662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letter sounds (phonics &amp; phonemes) from phonics and pronunciation lessons 1 and 2.  Language introduced from Early Learning units &amp; numbers 1-31.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139307"/>
              </p:ext>
            </p:extLst>
          </p:nvPr>
        </p:nvGraphicFramePr>
        <p:xfrm>
          <a:off x="4390980" y="1123784"/>
          <a:ext cx="2989808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9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977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Gill Sans MT" panose="020B0502020104020203"/>
                        </a:rPr>
                        <a:t>Skills we will develop: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7533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To learn how to formulate the date in French and to say when our birthday is using days of the week, months of the year and numbers 1-31. </a:t>
                      </a:r>
                      <a:endParaRPr lang="en-GB" sz="1600" b="0" baseline="0" dirty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022049"/>
              </p:ext>
            </p:extLst>
          </p:nvPr>
        </p:nvGraphicFramePr>
        <p:xfrm>
          <a:off x="4390980" y="2962926"/>
          <a:ext cx="297402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4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420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Gill Sans MT" panose="020B0502020104020203"/>
                        </a:rPr>
                        <a:t>Grammar we will learn and revisit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5287">
                <a:tc>
                  <a:txBody>
                    <a:bodyPr/>
                    <a:lstStyle/>
                    <a:p>
                      <a:pPr lvl="0"/>
                      <a:r>
                        <a:rPr lang="en-US" sz="1600" dirty="0" smtClean="0"/>
                        <a:t>Ordinal &amp; cardinal numbers. </a:t>
                      </a:r>
                    </a:p>
                    <a:p>
                      <a:pPr lvl="0"/>
                      <a:r>
                        <a:rPr lang="en-US" sz="1600" dirty="0" smtClean="0"/>
                        <a:t>To learn that months of the year (and the days of the week) do not have a capital letter in French unless they are found at the start of a sentence. </a:t>
                      </a:r>
                    </a:p>
                    <a:p>
                      <a:pPr lvl="0"/>
                      <a:r>
                        <a:rPr lang="en-US" sz="1600" dirty="0" smtClean="0"/>
                        <a:t>The only ordinal number for saying the date in French is the 1st (premier/1er)</a:t>
                      </a:r>
                      <a:endParaRPr lang="en-GB" sz="1600" b="0" baseline="0" dirty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587E1EEF-BF3A-5746-B685-5257F5AF7CA9}"/>
              </a:ext>
            </a:extLst>
          </p:cNvPr>
          <p:cNvSpPr txBox="1"/>
          <p:nvPr/>
        </p:nvSpPr>
        <p:spPr>
          <a:xfrm>
            <a:off x="5474104" y="9316381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100" dirty="0">
              <a:solidFill>
                <a:schemeClr val="bg1">
                  <a:lumMod val="65000"/>
                </a:schemeClr>
              </a:solidFill>
              <a:latin typeface="Gill Sans MT" panose="020B0502020104020203" pitchFamily="34" charset="77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947911"/>
              </p:ext>
            </p:extLst>
          </p:nvPr>
        </p:nvGraphicFramePr>
        <p:xfrm>
          <a:off x="4439750" y="6096763"/>
          <a:ext cx="2974022" cy="3071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4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2238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Phonics &amp; pronunciation we will see: 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2141">
                <a:tc>
                  <a:txBody>
                    <a:bodyPr/>
                    <a:lstStyle/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/>
                        <a:t>Recommended phonics focus: É E È EAU EUX  É sound in </a:t>
                      </a:r>
                      <a:r>
                        <a:rPr lang="en-GB" sz="1600" dirty="0" err="1" smtClean="0"/>
                        <a:t>février</a:t>
                      </a:r>
                      <a:r>
                        <a:rPr lang="en-GB" sz="1600" dirty="0" smtClean="0"/>
                        <a:t> &amp; </a:t>
                      </a:r>
                      <a:r>
                        <a:rPr lang="en-GB" sz="1600" dirty="0" err="1" smtClean="0"/>
                        <a:t>décembre</a:t>
                      </a:r>
                      <a:r>
                        <a:rPr lang="en-GB" sz="1600" dirty="0" smtClean="0"/>
                        <a:t> </a:t>
                      </a:r>
                    </a:p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/>
                        <a:t> E sound in </a:t>
                      </a:r>
                      <a:r>
                        <a:rPr lang="en-GB" sz="1600" dirty="0" err="1" smtClean="0"/>
                        <a:t>septembre</a:t>
                      </a:r>
                      <a:r>
                        <a:rPr lang="en-GB" sz="1600" dirty="0" smtClean="0"/>
                        <a:t> &amp; </a:t>
                      </a:r>
                      <a:r>
                        <a:rPr lang="en-GB" sz="1600" dirty="0" err="1" smtClean="0"/>
                        <a:t>novembre</a:t>
                      </a:r>
                      <a:r>
                        <a:rPr lang="en-GB" sz="1600" dirty="0" smtClean="0"/>
                        <a:t> </a:t>
                      </a:r>
                    </a:p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/>
                        <a:t>EUX sound in </a:t>
                      </a:r>
                      <a:r>
                        <a:rPr lang="en-GB" sz="1600" dirty="0" err="1" smtClean="0"/>
                        <a:t>deux</a:t>
                      </a:r>
                      <a:r>
                        <a:rPr lang="en-GB" sz="1600" dirty="0" smtClean="0"/>
                        <a:t>. </a:t>
                      </a:r>
                    </a:p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/>
                        <a:t>Silent letters. You will hear and see that the ‘t’ is not pronounced in ‘</a:t>
                      </a:r>
                      <a:r>
                        <a:rPr lang="en-GB" sz="1600" dirty="0" err="1" smtClean="0"/>
                        <a:t>est</a:t>
                      </a:r>
                      <a:r>
                        <a:rPr lang="en-GB" sz="1600" dirty="0" smtClean="0"/>
                        <a:t>’ and ‘</a:t>
                      </a:r>
                      <a:r>
                        <a:rPr lang="en-GB" sz="1600" dirty="0" err="1" smtClean="0"/>
                        <a:t>juillet</a:t>
                      </a:r>
                      <a:r>
                        <a:rPr lang="en-GB" sz="1600" dirty="0" smtClean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187148"/>
              </p:ext>
            </p:extLst>
          </p:nvPr>
        </p:nvGraphicFramePr>
        <p:xfrm>
          <a:off x="545237" y="1122633"/>
          <a:ext cx="3632200" cy="5447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00">
                  <a:extLst>
                    <a:ext uri="{9D8B030D-6E8A-4147-A177-3AD203B41FA5}">
                      <a16:colId xmlns:a16="http://schemas.microsoft.com/office/drawing/2014/main" val="3819610966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780221324"/>
                    </a:ext>
                  </a:extLst>
                </a:gridCol>
              </a:tblGrid>
              <a:tr h="57658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ESSENTIAL VOCABULARY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726010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La date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The date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7838820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Les jours de la semaine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The days of the week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4251477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lundi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Monday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71738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mardi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Tuesday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5952831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mecredi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Wednesday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3793009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err="1" smtClean="0">
                          <a:effectLst/>
                        </a:rPr>
                        <a:t>vendredi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Thursday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934587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err="1" smtClean="0">
                          <a:effectLst/>
                        </a:rPr>
                        <a:t>jeudi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err="1" smtClean="0">
                          <a:effectLst/>
                        </a:rPr>
                        <a:t>Friiday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4503422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err="1" smtClean="0">
                          <a:effectLst/>
                        </a:rPr>
                        <a:t>samedi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Saturday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4223439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err="1" smtClean="0">
                          <a:effectLst/>
                        </a:rPr>
                        <a:t>dimanche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Sunday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1045949"/>
                  </a:ext>
                </a:extLst>
              </a:tr>
            </a:tbl>
          </a:graphicData>
        </a:graphic>
      </p:graphicFrame>
      <p:sp>
        <p:nvSpPr>
          <p:cNvPr id="3" name="AutoShape 2" descr="Calendar clipart. Free download transparent .PNG | Creazill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Calendar Stock Illustration - Download Image Now - Calendar, Doodle,  Cartoon - i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067584"/>
              </p:ext>
            </p:extLst>
          </p:nvPr>
        </p:nvGraphicFramePr>
        <p:xfrm>
          <a:off x="7594331" y="1123784"/>
          <a:ext cx="4740858" cy="189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0858">
                  <a:extLst>
                    <a:ext uri="{9D8B030D-6E8A-4147-A177-3AD203B41FA5}">
                      <a16:colId xmlns:a16="http://schemas.microsoft.com/office/drawing/2014/main" val="115027200"/>
                    </a:ext>
                  </a:extLst>
                </a:gridCol>
              </a:tblGrid>
              <a:tr h="611740">
                <a:tc>
                  <a:txBody>
                    <a:bodyPr/>
                    <a:lstStyle/>
                    <a:p>
                      <a:r>
                        <a:rPr lang="en-GB" dirty="0" smtClean="0"/>
                        <a:t>Months of the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569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794311"/>
                  </a:ext>
                </a:extLst>
              </a:tr>
              <a:tr h="61174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janvier, </a:t>
                      </a:r>
                      <a:r>
                        <a:rPr lang="en-GB" sz="1800" dirty="0" err="1" smtClean="0"/>
                        <a:t>fevrier</a:t>
                      </a:r>
                      <a:r>
                        <a:rPr lang="en-GB" sz="1800" dirty="0" smtClean="0"/>
                        <a:t>, mars, </a:t>
                      </a:r>
                      <a:r>
                        <a:rPr lang="en-GB" sz="1800" dirty="0" err="1" smtClean="0"/>
                        <a:t>avril</a:t>
                      </a:r>
                      <a:endParaRPr lang="en-GB" sz="1800" dirty="0" smtClean="0"/>
                    </a:p>
                    <a:p>
                      <a:r>
                        <a:rPr lang="en-GB" sz="1800" dirty="0" err="1" smtClean="0"/>
                        <a:t>mai</a:t>
                      </a:r>
                      <a:r>
                        <a:rPr lang="en-GB" sz="1800" dirty="0" smtClean="0"/>
                        <a:t>, </a:t>
                      </a:r>
                      <a:r>
                        <a:rPr lang="en-GB" sz="1800" dirty="0" err="1" smtClean="0"/>
                        <a:t>juin</a:t>
                      </a:r>
                      <a:r>
                        <a:rPr lang="en-GB" sz="1800" dirty="0" smtClean="0"/>
                        <a:t>, </a:t>
                      </a:r>
                      <a:r>
                        <a:rPr lang="en-GB" sz="1800" dirty="0" err="1" smtClean="0"/>
                        <a:t>juillet</a:t>
                      </a:r>
                      <a:r>
                        <a:rPr lang="en-GB" sz="1800" dirty="0" smtClean="0"/>
                        <a:t>, </a:t>
                      </a:r>
                      <a:r>
                        <a:rPr lang="fr-FR" sz="1800" dirty="0" smtClean="0"/>
                        <a:t>août,</a:t>
                      </a:r>
                      <a:r>
                        <a:rPr lang="fr-FR" sz="1800" baseline="0" dirty="0" smtClean="0"/>
                        <a:t> s</a:t>
                      </a:r>
                      <a:r>
                        <a:rPr lang="fr-FR" sz="1800" dirty="0" smtClean="0"/>
                        <a:t>eptembre, octobre, novembre, </a:t>
                      </a:r>
                      <a:r>
                        <a:rPr lang="fr-FR" sz="1800" dirty="0" err="1" smtClean="0"/>
                        <a:t>decembre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769455"/>
                  </a:ext>
                </a:extLst>
              </a:tr>
            </a:tbl>
          </a:graphicData>
        </a:graphic>
      </p:graphicFrame>
      <p:pic>
        <p:nvPicPr>
          <p:cNvPr id="1034" name="Picture 10" descr="French days of the week (with audio pronunciation) - Learn Fren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415" y="3135592"/>
            <a:ext cx="2201026" cy="198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Les saisons de l'année pour les enfants - Printemps, Été, Automne et Hiver  - Que sont les saisons ? - YouT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37" y="6871262"/>
            <a:ext cx="3632200" cy="204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18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1687</TotalTime>
  <Words>293</Words>
  <Application>Microsoft Office PowerPoint</Application>
  <PresentationFormat>A3 Paper (297x420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Phosphate Inline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Jennings</dc:creator>
  <cp:lastModifiedBy>Teacher</cp:lastModifiedBy>
  <cp:revision>37</cp:revision>
  <dcterms:created xsi:type="dcterms:W3CDTF">2020-09-22T12:40:30Z</dcterms:created>
  <dcterms:modified xsi:type="dcterms:W3CDTF">2022-10-27T16:08:09Z</dcterms:modified>
</cp:coreProperties>
</file>